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 lvl="0">
      <a:defRPr lang="es-MX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9720B-36C5-4822-BE05-518ADF2EBA3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0E8E195-B42E-423E-AF0E-2BD6570FDE78}">
      <dgm:prSet custT="1"/>
      <dgm:spPr>
        <a:xfrm>
          <a:off x="6331495" y="324752"/>
          <a:ext cx="3810668" cy="1657211"/>
        </a:xfrm>
        <a:prstGeom prst="rect">
          <a:avLst/>
        </a:prstGeom>
        <a:solidFill>
          <a:srgbClr val="C2BC80">
            <a:lumMod val="75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24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Testigo</a:t>
          </a:r>
          <a:r>
            <a:rPr lang="es-MX" sz="2400" b="1" baseline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del amor de CRISTO y de su Misericordia</a:t>
          </a:r>
          <a:endParaRPr lang="es-MX" sz="2400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88181251-7776-40C1-AAE0-8600B7F6215D}" type="parTrans" cxnId="{085EA628-C23D-467F-8DD5-F461A312B2BD}">
      <dgm:prSet/>
      <dgm:spPr/>
      <dgm:t>
        <a:bodyPr/>
        <a:lstStyle/>
        <a:p>
          <a:endParaRPr lang="es-MX"/>
        </a:p>
      </dgm:t>
    </dgm:pt>
    <dgm:pt modelId="{DC872405-39B9-4569-8F25-CCED3319C8D2}" type="sibTrans" cxnId="{085EA628-C23D-467F-8DD5-F461A312B2BD}">
      <dgm:prSet/>
      <dgm:spPr/>
      <dgm:t>
        <a:bodyPr/>
        <a:lstStyle/>
        <a:p>
          <a:endParaRPr lang="es-MX"/>
        </a:p>
      </dgm:t>
    </dgm:pt>
    <dgm:pt modelId="{C02739BC-70B7-450E-B346-3A006AED3F14}">
      <dgm:prSet custT="1"/>
      <dgm:spPr>
        <a:xfrm>
          <a:off x="1002909" y="324752"/>
          <a:ext cx="4427802" cy="1770578"/>
        </a:xfrm>
        <a:prstGeom prst="rect">
          <a:avLst/>
        </a:prstGeom>
        <a:solidFill>
          <a:srgbClr val="E48312">
            <a:lumMod val="60000"/>
            <a:lumOff val="4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24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Actitud pastoral como servidor de la fe</a:t>
          </a:r>
          <a:endParaRPr lang="es-MX" sz="2400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13DE5742-5527-45D9-8032-BFAD4B028F5E}" type="parTrans" cxnId="{FE28011E-5481-44A2-9ED6-3519B3D85049}">
      <dgm:prSet/>
      <dgm:spPr/>
      <dgm:t>
        <a:bodyPr/>
        <a:lstStyle/>
        <a:p>
          <a:endParaRPr lang="es-MX"/>
        </a:p>
      </dgm:t>
    </dgm:pt>
    <dgm:pt modelId="{4BA480CA-E8CC-418B-A35C-5C21126574A2}" type="sibTrans" cxnId="{FE28011E-5481-44A2-9ED6-3519B3D85049}">
      <dgm:prSet/>
      <dgm:spPr/>
      <dgm:t>
        <a:bodyPr/>
        <a:lstStyle/>
        <a:p>
          <a:endParaRPr lang="es-MX"/>
        </a:p>
      </dgm:t>
    </dgm:pt>
    <dgm:pt modelId="{266317EA-CD31-406A-BCE2-B222E2478A6A}">
      <dgm:prSet custT="1"/>
      <dgm:spPr>
        <a:xfrm>
          <a:off x="658934" y="2159278"/>
          <a:ext cx="3953539" cy="2764961"/>
        </a:xfrm>
        <a:prstGeom prst="rect">
          <a:avLst/>
        </a:prstGeom>
        <a:solidFill>
          <a:sysClr val="window" lastClr="FFFFFF">
            <a:lumMod val="75000"/>
          </a:sys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24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Guía espiritual que vive y anuncia la conversión personal y pastoral.</a:t>
          </a:r>
          <a:endParaRPr lang="es-MX" sz="2400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F96CA827-A1A3-4AA7-AE15-69672D0FD082}" type="parTrans" cxnId="{863D1AC4-5E91-4274-9077-0F8806C53388}">
      <dgm:prSet/>
      <dgm:spPr/>
      <dgm:t>
        <a:bodyPr/>
        <a:lstStyle/>
        <a:p>
          <a:endParaRPr lang="es-MX"/>
        </a:p>
      </dgm:t>
    </dgm:pt>
    <dgm:pt modelId="{F3EC8A4D-ADFF-4C9A-A927-B221E28D79ED}" type="sibTrans" cxnId="{863D1AC4-5E91-4274-9077-0F8806C53388}">
      <dgm:prSet/>
      <dgm:spPr/>
      <dgm:t>
        <a:bodyPr/>
        <a:lstStyle/>
        <a:p>
          <a:endParaRPr lang="es-MX"/>
        </a:p>
      </dgm:t>
    </dgm:pt>
    <dgm:pt modelId="{E796D331-9E93-45B9-B9E7-556E1B1FB1FC}">
      <dgm:prSet custT="1"/>
      <dgm:spPr>
        <a:xfrm>
          <a:off x="4999659" y="2234245"/>
          <a:ext cx="5750811" cy="2221679"/>
        </a:xfrm>
        <a:prstGeom prst="rect">
          <a:avLst/>
        </a:prstGeom>
        <a:solidFill>
          <a:srgbClr val="CCDDEA">
            <a:lumMod val="9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2400" b="1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Factor</a:t>
          </a:r>
          <a:r>
            <a:rPr lang="es-MX" sz="2400" b="1" baseline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de Unión y Fraternidad, heraldo de la justicia y de la verdad.</a:t>
          </a:r>
          <a:endParaRPr lang="es-MX" sz="2400" b="1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892A36C3-65A2-4CDA-843C-ED230D287093}" type="parTrans" cxnId="{73512522-2C49-40E9-AE6F-797A27E3E178}">
      <dgm:prSet/>
      <dgm:spPr/>
      <dgm:t>
        <a:bodyPr/>
        <a:lstStyle/>
        <a:p>
          <a:endParaRPr lang="es-MX"/>
        </a:p>
      </dgm:t>
    </dgm:pt>
    <dgm:pt modelId="{0B78C06D-8FD9-46E4-AFAA-10A704D56766}" type="sibTrans" cxnId="{73512522-2C49-40E9-AE6F-797A27E3E178}">
      <dgm:prSet/>
      <dgm:spPr/>
      <dgm:t>
        <a:bodyPr/>
        <a:lstStyle/>
        <a:p>
          <a:endParaRPr lang="es-MX"/>
        </a:p>
      </dgm:t>
    </dgm:pt>
    <dgm:pt modelId="{B0398DAC-8837-4548-BA3D-6683B5C70760}" type="pres">
      <dgm:prSet presAssocID="{5B09720B-36C5-4822-BE05-518ADF2EBA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890E486-D4D9-4D44-8338-D935053B3C91}" type="pres">
      <dgm:prSet presAssocID="{C02739BC-70B7-450E-B346-3A006AED3F14}" presName="node" presStyleLbl="node1" presStyleIdx="0" presStyleCnt="4" custScaleX="114359" custScaleY="76216" custLinFactNeighborX="-10046" custLinFactNeighborY="139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115BED-9445-411F-934E-1241389B75A0}" type="pres">
      <dgm:prSet presAssocID="{4BA480CA-E8CC-418B-A35C-5C21126574A2}" presName="sibTrans" presStyleCnt="0"/>
      <dgm:spPr/>
    </dgm:pt>
    <dgm:pt modelId="{24F03AA3-07A8-4739-B288-A58CEFEB7F6E}" type="pres">
      <dgm:prSet presAssocID="{00E8E195-B42E-423E-AF0E-2BD6570FDE78}" presName="node" presStyleLbl="node1" presStyleIdx="1" presStyleCnt="4" custScaleX="98420" custScaleY="71336" custLinFactNeighborX="3219" custLinFactNeighborY="114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B01209-B282-47C0-91F0-8CF0F6F045DC}" type="pres">
      <dgm:prSet presAssocID="{DC872405-39B9-4569-8F25-CCED3319C8D2}" presName="sibTrans" presStyleCnt="0"/>
      <dgm:spPr/>
    </dgm:pt>
    <dgm:pt modelId="{C7EAA5C0-C1FA-47E8-9BF5-B14335E1FBB9}" type="pres">
      <dgm:prSet presAssocID="{266317EA-CD31-406A-BCE2-B222E2478A6A}" presName="node" presStyleLbl="node1" presStyleIdx="2" presStyleCnt="4" custScaleX="102110" custScaleY="1190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02CD8D-4806-4EE9-AE27-B9102C5295E0}" type="pres">
      <dgm:prSet presAssocID="{F3EC8A4D-ADFF-4C9A-A927-B221E28D79ED}" presName="sibTrans" presStyleCnt="0"/>
      <dgm:spPr/>
    </dgm:pt>
    <dgm:pt modelId="{3E9EF020-5D93-4593-AF4B-3C2A0FE3D880}" type="pres">
      <dgm:prSet presAssocID="{E796D331-9E93-45B9-B9E7-556E1B1FB1FC}" presName="node" presStyleLbl="node1" presStyleIdx="3" presStyleCnt="4" custScaleX="148529" custScaleY="95634" custLinFactNeighborY="-84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C926079-E5FE-46EB-8F1E-6C2CD7C94CD1}" type="presOf" srcId="{266317EA-CD31-406A-BCE2-B222E2478A6A}" destId="{C7EAA5C0-C1FA-47E8-9BF5-B14335E1FBB9}" srcOrd="0" destOrd="0" presId="urn:microsoft.com/office/officeart/2005/8/layout/default#1"/>
    <dgm:cxn modelId="{CACD9A4F-349E-433F-AD74-B0FF4097D9DF}" type="presOf" srcId="{00E8E195-B42E-423E-AF0E-2BD6570FDE78}" destId="{24F03AA3-07A8-4739-B288-A58CEFEB7F6E}" srcOrd="0" destOrd="0" presId="urn:microsoft.com/office/officeart/2005/8/layout/default#1"/>
    <dgm:cxn modelId="{863D1AC4-5E91-4274-9077-0F8806C53388}" srcId="{5B09720B-36C5-4822-BE05-518ADF2EBA3E}" destId="{266317EA-CD31-406A-BCE2-B222E2478A6A}" srcOrd="2" destOrd="0" parTransId="{F96CA827-A1A3-4AA7-AE15-69672D0FD082}" sibTransId="{F3EC8A4D-ADFF-4C9A-A927-B221E28D79ED}"/>
    <dgm:cxn modelId="{085EA628-C23D-467F-8DD5-F461A312B2BD}" srcId="{5B09720B-36C5-4822-BE05-518ADF2EBA3E}" destId="{00E8E195-B42E-423E-AF0E-2BD6570FDE78}" srcOrd="1" destOrd="0" parTransId="{88181251-7776-40C1-AAE0-8600B7F6215D}" sibTransId="{DC872405-39B9-4569-8F25-CCED3319C8D2}"/>
    <dgm:cxn modelId="{FE28011E-5481-44A2-9ED6-3519B3D85049}" srcId="{5B09720B-36C5-4822-BE05-518ADF2EBA3E}" destId="{C02739BC-70B7-450E-B346-3A006AED3F14}" srcOrd="0" destOrd="0" parTransId="{13DE5742-5527-45D9-8032-BFAD4B028F5E}" sibTransId="{4BA480CA-E8CC-418B-A35C-5C21126574A2}"/>
    <dgm:cxn modelId="{B93A8AFD-D8F9-41B4-B509-A5C1996CD1AC}" type="presOf" srcId="{E796D331-9E93-45B9-B9E7-556E1B1FB1FC}" destId="{3E9EF020-5D93-4593-AF4B-3C2A0FE3D880}" srcOrd="0" destOrd="0" presId="urn:microsoft.com/office/officeart/2005/8/layout/default#1"/>
    <dgm:cxn modelId="{72F2E3BE-B50E-499F-89DC-6EDC50666A19}" type="presOf" srcId="{C02739BC-70B7-450E-B346-3A006AED3F14}" destId="{5890E486-D4D9-4D44-8338-D935053B3C91}" srcOrd="0" destOrd="0" presId="urn:microsoft.com/office/officeart/2005/8/layout/default#1"/>
    <dgm:cxn modelId="{151F290F-D9B2-4AAD-B574-939F8045789D}" type="presOf" srcId="{5B09720B-36C5-4822-BE05-518ADF2EBA3E}" destId="{B0398DAC-8837-4548-BA3D-6683B5C70760}" srcOrd="0" destOrd="0" presId="urn:microsoft.com/office/officeart/2005/8/layout/default#1"/>
    <dgm:cxn modelId="{73512522-2C49-40E9-AE6F-797A27E3E178}" srcId="{5B09720B-36C5-4822-BE05-518ADF2EBA3E}" destId="{E796D331-9E93-45B9-B9E7-556E1B1FB1FC}" srcOrd="3" destOrd="0" parTransId="{892A36C3-65A2-4CDA-843C-ED230D287093}" sibTransId="{0B78C06D-8FD9-46E4-AFAA-10A704D56766}"/>
    <dgm:cxn modelId="{60940CCD-ED1C-44CA-8A84-41B2D7F1FB74}" type="presParOf" srcId="{B0398DAC-8837-4548-BA3D-6683B5C70760}" destId="{5890E486-D4D9-4D44-8338-D935053B3C91}" srcOrd="0" destOrd="0" presId="urn:microsoft.com/office/officeart/2005/8/layout/default#1"/>
    <dgm:cxn modelId="{174E63D0-8899-4235-A7DE-7F763B82E3C1}" type="presParOf" srcId="{B0398DAC-8837-4548-BA3D-6683B5C70760}" destId="{23115BED-9445-411F-934E-1241389B75A0}" srcOrd="1" destOrd="0" presId="urn:microsoft.com/office/officeart/2005/8/layout/default#1"/>
    <dgm:cxn modelId="{148B136C-3471-4858-A50E-5F66981ADA1C}" type="presParOf" srcId="{B0398DAC-8837-4548-BA3D-6683B5C70760}" destId="{24F03AA3-07A8-4739-B288-A58CEFEB7F6E}" srcOrd="2" destOrd="0" presId="urn:microsoft.com/office/officeart/2005/8/layout/default#1"/>
    <dgm:cxn modelId="{3F6C397D-D6F1-4B4C-BB4A-3A4D8ACF4DE1}" type="presParOf" srcId="{B0398DAC-8837-4548-BA3D-6683B5C70760}" destId="{C7B01209-B282-47C0-91F0-8CF0F6F045DC}" srcOrd="3" destOrd="0" presId="urn:microsoft.com/office/officeart/2005/8/layout/default#1"/>
    <dgm:cxn modelId="{B98CF962-B763-4EED-84AB-0E41690B50BC}" type="presParOf" srcId="{B0398DAC-8837-4548-BA3D-6683B5C70760}" destId="{C7EAA5C0-C1FA-47E8-9BF5-B14335E1FBB9}" srcOrd="4" destOrd="0" presId="urn:microsoft.com/office/officeart/2005/8/layout/default#1"/>
    <dgm:cxn modelId="{BE4498BB-5FA9-49B1-97D6-5DA4890EE111}" type="presParOf" srcId="{B0398DAC-8837-4548-BA3D-6683B5C70760}" destId="{B502CD8D-4806-4EE9-AE27-B9102C5295E0}" srcOrd="5" destOrd="0" presId="urn:microsoft.com/office/officeart/2005/8/layout/default#1"/>
    <dgm:cxn modelId="{60773AED-1C4D-462D-887C-4B20D3495B72}" type="presParOf" srcId="{B0398DAC-8837-4548-BA3D-6683B5C70760}" destId="{3E9EF020-5D93-4593-AF4B-3C2A0FE3D88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0E486-D4D9-4D44-8338-D935053B3C91}">
      <dsp:nvSpPr>
        <dsp:cNvPr id="0" name=""/>
        <dsp:cNvSpPr/>
      </dsp:nvSpPr>
      <dsp:spPr>
        <a:xfrm>
          <a:off x="1210209" y="308435"/>
          <a:ext cx="4221860" cy="1688227"/>
        </a:xfrm>
        <a:prstGeom prst="rect">
          <a:avLst/>
        </a:prstGeom>
        <a:solidFill>
          <a:srgbClr val="E48312">
            <a:lumMod val="60000"/>
            <a:lumOff val="4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Actitud pastoral como servidor de la fe</a:t>
          </a:r>
          <a:endParaRPr lang="es-MX" sz="24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1210209" y="308435"/>
        <a:ext cx="4221860" cy="1688227"/>
      </dsp:txXfrm>
    </dsp:sp>
    <dsp:sp modelId="{24F03AA3-07A8-4739-B288-A58CEFEB7F6E}">
      <dsp:nvSpPr>
        <dsp:cNvPr id="0" name=""/>
        <dsp:cNvSpPr/>
      </dsp:nvSpPr>
      <dsp:spPr>
        <a:xfrm>
          <a:off x="6290957" y="308435"/>
          <a:ext cx="3633430" cy="1580132"/>
        </a:xfrm>
        <a:prstGeom prst="rect">
          <a:avLst/>
        </a:prstGeom>
        <a:solidFill>
          <a:srgbClr val="C2BC80">
            <a:lumMod val="75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Testigo</a:t>
          </a:r>
          <a:r>
            <a:rPr lang="es-MX" sz="2400" b="1" kern="1200" baseline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del amor de CRISTO y de su Misericordia</a:t>
          </a:r>
          <a:endParaRPr lang="es-MX" sz="24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6290957" y="308435"/>
        <a:ext cx="3633430" cy="1580132"/>
      </dsp:txXfrm>
    </dsp:sp>
    <dsp:sp modelId="{C7EAA5C0-C1FA-47E8-9BF5-B14335E1FBB9}">
      <dsp:nvSpPr>
        <dsp:cNvPr id="0" name=""/>
        <dsp:cNvSpPr/>
      </dsp:nvSpPr>
      <dsp:spPr>
        <a:xfrm>
          <a:off x="882233" y="2057636"/>
          <a:ext cx="3769656" cy="2636359"/>
        </a:xfrm>
        <a:prstGeom prst="rect">
          <a:avLst/>
        </a:prstGeom>
        <a:solidFill>
          <a:sysClr val="window" lastClr="FFFFFF">
            <a:lumMod val="75000"/>
          </a:sys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Guía espiritual que vive y anuncia la conversión personal y pastoral.</a:t>
          </a:r>
          <a:endParaRPr lang="es-MX" sz="24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882233" y="2057636"/>
        <a:ext cx="3769656" cy="2636359"/>
      </dsp:txXfrm>
    </dsp:sp>
    <dsp:sp modelId="{3E9EF020-5D93-4593-AF4B-3C2A0FE3D880}">
      <dsp:nvSpPr>
        <dsp:cNvPr id="0" name=""/>
        <dsp:cNvSpPr/>
      </dsp:nvSpPr>
      <dsp:spPr>
        <a:xfrm>
          <a:off x="5021065" y="2129116"/>
          <a:ext cx="5483334" cy="2118346"/>
        </a:xfrm>
        <a:prstGeom prst="rect">
          <a:avLst/>
        </a:prstGeom>
        <a:solidFill>
          <a:srgbClr val="CCDDEA">
            <a:lumMod val="9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Factor</a:t>
          </a:r>
          <a:r>
            <a:rPr lang="es-MX" sz="2400" b="1" kern="1200" baseline="0" dirty="0" smtClean="0">
              <a:solidFill>
                <a:srgbClr val="000000"/>
              </a:solidFill>
              <a:latin typeface="Calibri"/>
              <a:ea typeface="+mn-ea"/>
              <a:cs typeface="+mn-cs"/>
            </a:rPr>
            <a:t> de Unión y Fraternidad, heraldo de la justicia y de la verdad.</a:t>
          </a:r>
          <a:endParaRPr lang="es-MX" sz="2400" b="1" kern="1200" dirty="0">
            <a:solidFill>
              <a:srgbClr val="000000"/>
            </a:solidFill>
            <a:latin typeface="Calibri"/>
            <a:ea typeface="+mn-ea"/>
            <a:cs typeface="+mn-cs"/>
          </a:endParaRPr>
        </a:p>
      </dsp:txBody>
      <dsp:txXfrm>
        <a:off x="5021065" y="2129116"/>
        <a:ext cx="5483334" cy="2118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14/09/2019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20236" y="2506646"/>
            <a:ext cx="4551528" cy="18447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3600" b="1" dirty="0" smtClean="0">
                <a:ln w="1905"/>
                <a:solidFill>
                  <a:srgbClr val="FF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SER Y HACER</a:t>
            </a:r>
          </a:p>
          <a:p>
            <a:pPr algn="ctr">
              <a:defRPr/>
            </a:pPr>
            <a:r>
              <a:rPr lang="es-MX" sz="3600" b="1" dirty="0" smtClean="0">
                <a:ln w="1905"/>
                <a:solidFill>
                  <a:srgbClr val="FF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DEL</a:t>
            </a:r>
          </a:p>
          <a:p>
            <a:pPr algn="ctr">
              <a:defRPr/>
            </a:pPr>
            <a:r>
              <a:rPr lang="es-MX" sz="3600" b="1" dirty="0" smtClean="0">
                <a:ln w="1905"/>
                <a:solidFill>
                  <a:srgbClr val="FF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Arial Black" panose="020B0A04020102020204" pitchFamily="34" charset="0"/>
              </a:rPr>
              <a:t>ASISTENTE ECLESIAL</a:t>
            </a: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31335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1199456" y="1844824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JESUCRISTO es modelo de entrega y servicio; Él declaró que había venido a servir y no a ser servido </a:t>
            </a: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que vino a dar su vida por todos, (</a:t>
            </a:r>
            <a:r>
              <a:rPr kumimoji="0" lang="es-MX" sz="24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Cfr</a:t>
            </a: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Mt 20, 28)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y lo testimoniaba con la intensa actividad apostólica que realizaba gracias a que siempre conservó su gran intimidad con el Padre a través de la oración</a:t>
            </a:r>
          </a:p>
        </p:txBody>
      </p:sp>
      <p:pic>
        <p:nvPicPr>
          <p:cNvPr id="5" name="Picture 2" descr="C:\Users\MFC002\Pictures\2014-06-20 apostolsanpablo\apostolsanpablo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060848"/>
            <a:ext cx="34559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9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623392" y="1052736"/>
            <a:ext cx="7056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</a:rPr>
              <a:t>San Pablo al dirigirse a los creyentes en </a:t>
            </a:r>
            <a:r>
              <a:rPr kumimoji="0" lang="es-MX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</a:rPr>
              <a:t>Efeso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D582C">
                    <a:lumMod val="50000"/>
                  </a:srgbClr>
                </a:solidFill>
                <a:effectLst/>
                <a:uLnTx/>
                <a:uFillTx/>
              </a:rPr>
              <a:t> los exhortaba con éstas palabras: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“Jamás dejé de anunciarles y enseñarles en público y por todos los medios, todo cuanto pudiera serles útil”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“Jamás dejé de anunciarles el Plan de Dios;  no he cesado noche y día  de exhortar  con lágrimas a cada uno de ustedes”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Hech</a:t>
            </a: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. 20, 27.31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Ser pastor, implicar dar vida; servir es darse, donarse y ponerse a disposición de los demás.  Esta debe ser la actitud fundamental del sacerdote y del Asistente Eclesial en el seno de la Iglesia y especialmente en el trabajo que realiza en el MFC.</a:t>
            </a:r>
          </a:p>
        </p:txBody>
      </p:sp>
      <p:pic>
        <p:nvPicPr>
          <p:cNvPr id="5" name="Picture 2" descr="C:\Users\MFC002\Pictures\2014-06-20 apostolsanpablo\apostolsanpablo 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878185"/>
            <a:ext cx="3367025" cy="25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3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1030760" y="1241946"/>
            <a:ext cx="110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65640">
                    <a:lumMod val="50000"/>
                  </a:srgbClr>
                </a:solidFill>
                <a:effectLst/>
                <a:uLnTx/>
                <a:uFillTx/>
              </a:rPr>
              <a:t>1.-     UBICACIÓN DEL ASISTENTE ECLESIAL EN EL MFC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1199456" y="213285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 carisma, la estructura y la metodología del MFC, son medios excelentes para ayudar y realizar, de uno de los muchos modos posibles, la PASTORAL FAMILIAR.</a:t>
            </a:r>
          </a:p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El Asistente Eclesial del MFC, está convencido de la importancia que tiene su acción ministerial a favor de la FAMILIA, por eso acepta trabajar dentro del Movimiento, apoyando y colaborando en los planes del Equipo Coordinador Diocesano, de Sector o Equipo Zonal, para fomentar la Unidad y la fraternidad.</a:t>
            </a: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0296" y="2555726"/>
            <a:ext cx="2924005" cy="20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908719" y="1406185"/>
            <a:ext cx="11233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2.-  El Asistente Eclesial es evangelizador y evangelizado.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3.-  El Asistente Eclesial es un convencido de la bondad del ciclo básico.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4.-  El Asistente Eclesial es testigo del amor.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5.-   El  Asistente Eclesial es promotor de valores.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86564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86564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865640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896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1703512" y="133040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6.-  El Asistente Eclesial  NO es conformista.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7.-   El Asistente Eclesial  No es un caudillo.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8.-   El Asistente  Eclesial No es paternalista.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9.-    El Asistente Eclesial No es el que pretende solo impulsar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el MFC y  cultivar lo familiar sin compromiso hacia la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comunidad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88400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415480" y="1196752"/>
            <a:ext cx="101531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10.-  El Asistente Eclesial tiene presente el Ser Y Quehacer del MFC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   El MFC como instrumento de PASTORAL FAMILIAR debe lograr lo siguiente: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a.- En la DIMENSION HUMANA, ayudar a cada miembro de la familia 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     realizarse  cumpliendo su vocación.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b.- En la Pastoral Familiar, insertar a sus miembros en la acción de la Pastoral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      Familiar de la Iglesia local.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c.-  En relación con las Familias en situaciones difíciles, ayudarles a vivir 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       compartir el amor de Dios en la vida de la Iglesia que es la gran familia.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DDEA">
                    <a:lumMod val="25000"/>
                  </a:srgbClr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61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1559496" y="1214651"/>
            <a:ext cx="10013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11.-  Algo más que completa el Perfil del Asistente  Eclesia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65640">
                    <a:lumMod val="50000"/>
                  </a:srgbClr>
                </a:solidFill>
                <a:effectLst/>
                <a:uLnTx/>
                <a:uFillTx/>
              </a:rPr>
              <a:t>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865640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65640">
                    <a:lumMod val="50000"/>
                  </a:srgbClr>
                </a:solidFill>
                <a:effectLst/>
                <a:uLnTx/>
                <a:uFillTx/>
              </a:rPr>
              <a:t>         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1343472" y="285293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Debe ser el primero en servir por amor, ya que el pastor ‘está puesto en medio de los laicos para llevarlos a todos a la unidad de la caridad’ 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P.O. 9</a:t>
            </a:r>
          </a:p>
        </p:txBody>
      </p:sp>
      <p:pic>
        <p:nvPicPr>
          <p:cNvPr id="6" name="Picture 2" descr="C:\Users\MFC002\Pictures\2014-06-20 apostolsanpablo\apostolsanpablo 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420063"/>
            <a:ext cx="3739211" cy="28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0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Rectángulo redondeado 3"/>
          <p:cNvSpPr/>
          <p:nvPr/>
        </p:nvSpPr>
        <p:spPr>
          <a:xfrm>
            <a:off x="4739831" y="1184090"/>
            <a:ext cx="2703445" cy="887896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IMPORTANCIA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835246" y="2440705"/>
            <a:ext cx="2608030" cy="795130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FUNCIONES</a:t>
            </a:r>
            <a:endParaRPr kumimoji="0" lang="es-MX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831739" y="3722576"/>
            <a:ext cx="2745352" cy="812502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ACTIVIDADES</a:t>
            </a:r>
          </a:p>
        </p:txBody>
      </p:sp>
      <p:sp>
        <p:nvSpPr>
          <p:cNvPr id="7" name="Flecha derecha 6"/>
          <p:cNvSpPr/>
          <p:nvPr/>
        </p:nvSpPr>
        <p:spPr>
          <a:xfrm flipH="1">
            <a:off x="8004879" y="2440705"/>
            <a:ext cx="1738185" cy="686264"/>
          </a:xfrm>
          <a:prstGeom prst="rightArrow">
            <a:avLst/>
          </a:prstGeom>
          <a:solidFill>
            <a:srgbClr val="C00000"/>
          </a:solidFill>
          <a:ln w="15875" cap="flat" cmpd="sng" algn="ctr">
            <a:solidFill>
              <a:srgbClr val="8656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037019" y="1668321"/>
            <a:ext cx="742120" cy="0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9" name="Conector recto 8"/>
          <p:cNvCxnSpPr>
            <a:endCxn id="5" idx="1"/>
          </p:cNvCxnSpPr>
          <p:nvPr/>
        </p:nvCxnSpPr>
        <p:spPr>
          <a:xfrm>
            <a:off x="4028025" y="2834486"/>
            <a:ext cx="807221" cy="3784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10" name="Conector recto 9"/>
          <p:cNvCxnSpPr/>
          <p:nvPr/>
        </p:nvCxnSpPr>
        <p:spPr>
          <a:xfrm>
            <a:off x="4042086" y="4170823"/>
            <a:ext cx="830908" cy="4162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11" name="Conector recto 10"/>
          <p:cNvCxnSpPr/>
          <p:nvPr/>
        </p:nvCxnSpPr>
        <p:spPr>
          <a:xfrm>
            <a:off x="4030392" y="1668321"/>
            <a:ext cx="6627" cy="3712938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12" name="13 Rectángulo redondeado"/>
          <p:cNvSpPr/>
          <p:nvPr/>
        </p:nvSpPr>
        <p:spPr>
          <a:xfrm>
            <a:off x="1304544" y="2779776"/>
            <a:ext cx="2292096" cy="1194816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ASISTENTE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ECLESIAL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511253" y="3403612"/>
            <a:ext cx="52576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1991544" y="11303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  QUEHACER  DEL  ASISTENTE  ECLESIAL  EN  EL  MFC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983432" y="2276872"/>
            <a:ext cx="10657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Asistente Eclesial realiza un importante apostolado en el MFC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1.- Iluminando doctrinalmente los temas del Ciclo Básico de Formación.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2.- Formando a los </a:t>
            </a:r>
            <a:r>
              <a:rPr kumimoji="0" lang="es-MX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emefecistas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como verdaderos agentes de Pastoral Familiar.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3.- Acompañándolos en el crecimiento de su vida espiritual.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4.- Fomentando la Unidad interna y externa del MFC.</a:t>
            </a:r>
          </a:p>
        </p:txBody>
      </p:sp>
    </p:spTree>
    <p:extLst>
      <p:ext uri="{BB962C8B-B14F-4D97-AF65-F5344CB8AC3E}">
        <p14:creationId xmlns:p14="http://schemas.microsoft.com/office/powerpoint/2010/main" val="283699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911424" y="1484784"/>
            <a:ext cx="10513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En su Ministerio como testigo de fe y de caridad el Asistente Eclesial deberá: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A.-  Iluminar con la palabra de Dios a los matrimonios y hacerlos crecer en la vida de oración.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B.-  Ser el principio de Unidad en el equipo.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C.-  Ayudar a descubrir la importancia de la Vida Litúrgica.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D.-  Servir de enlace con la Diócesis y el Presbiterio. Diocesana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E.-  Promover y motivar a los demás Asistentes Eclesiales, a la Unidad Diocesana  y Nacional.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1098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Rectángulo"/>
          <p:cNvSpPr/>
          <p:nvPr/>
        </p:nvSpPr>
        <p:spPr>
          <a:xfrm>
            <a:off x="191343" y="1157702"/>
            <a:ext cx="8543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000" b="1" dirty="0">
                <a:solidFill>
                  <a:srgbClr val="FF0000"/>
                </a:solidFill>
                <a:cs typeface="Times New Roman" pitchFamily="18" charset="0"/>
              </a:rPr>
              <a:t>Personalidad:  Define la forma de organizarse y de actuar de una agrupación.</a:t>
            </a:r>
            <a:endParaRPr lang="es-ES" altLang="es-MX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487488" y="218699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Aft>
                <a:spcPct val="5000"/>
              </a:spcAft>
            </a:pPr>
            <a:r>
              <a:rPr lang="es-MX" altLang="es-MX" sz="2000" b="1" dirty="0">
                <a:latin typeface="Century Gothic" pitchFamily="34" charset="0"/>
                <a:cs typeface="Times New Roman" pitchFamily="18" charset="0"/>
              </a:rPr>
              <a:t>El MFC, es una organización católica de laicos asistidos por sacerdotes, que tiene personalidad propia, en comunión y vinculación a la Conferencia del Episcopado Mexicano (CEM) </a:t>
            </a:r>
            <a:r>
              <a:rPr lang="es-MX" altLang="es-MX" sz="2000" b="1" dirty="0" smtClean="0">
                <a:latin typeface="Century Gothic" pitchFamily="34" charset="0"/>
                <a:cs typeface="Times New Roman" pitchFamily="18" charset="0"/>
              </a:rPr>
              <a:t>mediante la Dimensión de Familia de la Comisión Episcopal para la Familia, Juventud, Laicos y Vida, sin menoscabo de su autonomía y libertad de acción a tenor del Derecho Canónico. </a:t>
            </a:r>
            <a:r>
              <a:rPr lang="es-MX" altLang="es-MX" sz="2000" b="1" dirty="0">
                <a:latin typeface="Century Gothic" pitchFamily="34" charset="0"/>
                <a:cs typeface="Times New Roman" pitchFamily="18" charset="0"/>
              </a:rPr>
              <a:t>(art. 1)</a:t>
            </a:r>
            <a:r>
              <a:rPr lang="es-ES" altLang="es-MX" sz="2000" b="1" dirty="0">
                <a:latin typeface="Century Gothic" pitchFamily="34" charset="0"/>
              </a:rPr>
              <a:t> </a:t>
            </a: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1189038"/>
            <a:ext cx="280193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0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1152534" y="1772816"/>
            <a:ext cx="1036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F.-  Hacer presentes los objetivos del MFC tanto entre los laicos como entre los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  Asistentes Eclesiales.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G.- Crear conciencia en los demás Asistentes Eclesiales para la formación del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  Colegio de Asistentes  para compartir experiencias y fortalecer nuestra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     preparación.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H.-  Ayudar a que el ECD, ECS  y el Equipo Zonal, sean una verdadera comunidad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817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97280" y="1051377"/>
            <a:ext cx="9861872" cy="556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50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Que esperamos los </a:t>
            </a:r>
            <a:r>
              <a:rPr kumimoji="0" lang="es-MX" sz="4000" b="1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emefecistas</a:t>
            </a:r>
            <a:r>
              <a:rPr kumimoji="0" lang="es-MX" sz="40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del Quehacer del Asistente Eclesial</a:t>
            </a:r>
            <a:endParaRPr kumimoji="0" lang="es-MX" sz="4000" b="1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017698"/>
              </p:ext>
            </p:extLst>
          </p:nvPr>
        </p:nvGraphicFramePr>
        <p:xfrm>
          <a:off x="268554" y="1607574"/>
          <a:ext cx="11386634" cy="469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256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767408" y="1124744"/>
            <a:ext cx="10297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      El Quehacer del Asistente Eclesial en el Equipo Zonal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2111896" y="2509739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Implementar con eficacia, a nivel Zona y Equipo Básico, la preparación y la vivencia del las reuniones del Ciclo Básico de Formación,  a través de la adecuada ejecución de las funciones y actividades programadas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6" name="Picture 2" descr="C:\Users\MFC002\Pictures\2014-06-20 apostolsanpablo\apostolsanpablo 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378659"/>
            <a:ext cx="3384376" cy="25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2 CuadroTexto"/>
          <p:cNvSpPr txBox="1"/>
          <p:nvPr/>
        </p:nvSpPr>
        <p:spPr>
          <a:xfrm>
            <a:off x="1055440" y="1091820"/>
            <a:ext cx="104223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FUNCIONES DEL ASISTENTE ECLESIAL EN LA ZONA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F1  Preparar con los Promotores de Zona las reuniones del equipo Zonal.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F2  Asistir a las reuniones de estudio y evaluación del Equipo Zonal.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F3   Diseñar y realizar actividades que contribuyan al crecimiento espiritual del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Equipo Zonal, en coordinación con el Matrimonio Promotor de Zona.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F4   Visitar a los equipos de acuerdo a la programación establecida por 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Matrimonio Promotor de Zona.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F5   Preparar con los equipos zonales las reuniones generales asistiendo a ellas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F6  Asistir y participar en las reuniones del Colegio de Asistentes de Sector 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Diocesano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830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767408" y="1124744"/>
            <a:ext cx="10297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      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 Quehacer del Asistente Eclesial en el Equipo de SECTOR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2044319" y="2493787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Contribuir al crecimiento y Formación Cristiana del Equipo Coordinador de Sector y coordinar el Colegio de Asistentes del Sector.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87" y="2481175"/>
            <a:ext cx="3038404" cy="22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55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2 CuadroTexto"/>
          <p:cNvSpPr txBox="1"/>
          <p:nvPr/>
        </p:nvSpPr>
        <p:spPr>
          <a:xfrm>
            <a:off x="1055440" y="914400"/>
            <a:ext cx="104905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                 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FUNCIONES DEL ASISTENTE ECLESIAL EN EL SECTOR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F1  Participar en las reuniones del Equipo Coordinador de Sector.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F2  Diseñar y realizar actividades que contribuyan al crecimiento espiritual del Equipo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Coordinador de Sector , en coordinación con el Matrimonio responsable de Área  V de sector.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F3   Formar, en coordinación con el Matrimonio Responsable de Área V de sector, el Colegio de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Asistentes de Sector   (si hay más de 4 asistentes en el sector).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F4   Elaborar un programa de reuniones del Colegio de Asistentes de Sector.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F5   Realizar en coordinación con el Matrimonio responsable de Área V de Sector el programa para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cada reunión del Colegio de Asistentes.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F6  Participar en el Colegio de Asistentes Diocesanos.</a:t>
            </a:r>
          </a:p>
        </p:txBody>
      </p:sp>
    </p:spTree>
    <p:extLst>
      <p:ext uri="{BB962C8B-B14F-4D97-AF65-F5344CB8AC3E}">
        <p14:creationId xmlns:p14="http://schemas.microsoft.com/office/powerpoint/2010/main" val="394540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767408" y="1124744"/>
            <a:ext cx="10297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      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 Quehacer del Asistente  Eclesial  Diocesano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2044319" y="2493787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Debe iluminar, formar, acompañar al ECD, cuidando especialmente su unidad y la de todo el MFC en la Diócesis, así como del MFC con los organismos de Pastoral Familiar  Diocesana y con el Señor Obispo.</a:t>
            </a:r>
          </a:p>
        </p:txBody>
      </p:sp>
      <p:pic>
        <p:nvPicPr>
          <p:cNvPr id="6" name="Picture 2" descr="https://scontent-dfw1-1.xx.fbcdn.net/v/t1.0-9/12219568_10153244211543575_1622595080411197579_n.jpg?oh=cec02ed86a443790ae8d52b668afa9ba&amp;oe=580D81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7" y="2611046"/>
            <a:ext cx="3168353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7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2 CuadroTexto"/>
          <p:cNvSpPr txBox="1"/>
          <p:nvPr/>
        </p:nvSpPr>
        <p:spPr>
          <a:xfrm>
            <a:off x="1055440" y="1050878"/>
            <a:ext cx="104905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FUNCIONES DEL ASISTENTE ECLESIAL DIOCESANO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F1  Participar en las Reuniones del equipo Coordinador Diocesano.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F2  Diseñar y realizar actividades que contribuyan al crecimiento espiritual del Equipo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Coordinador Diocesano, en Coordinación con los Secretarios Diocesanos de Área V.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F3   Formar, en Coordinación con los Secretarios Diocesanos de Área V el Colegio Diocesano de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Asistentes Eclesiales.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F4   Elaborar un programa de reuniones del Colegio Diocesano de Asistentes Eclesiales.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F5   Realizar en Coordinación con los Secretarios Diocesanos de Área V el programa establecido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para el Colegio Diocesano de Asistentes Eclesiales.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F6  Asistir a las reuniones que sea convocado por ECN o por el Asistente Nacional.</a:t>
            </a:r>
          </a:p>
        </p:txBody>
      </p:sp>
    </p:spTree>
    <p:extLst>
      <p:ext uri="{BB962C8B-B14F-4D97-AF65-F5344CB8AC3E}">
        <p14:creationId xmlns:p14="http://schemas.microsoft.com/office/powerpoint/2010/main" val="89321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767408" y="1124744"/>
            <a:ext cx="102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      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 Quehacer del Sacerdote Asistente Nacional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2044319" y="2493787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Contribuir al crecimiento y formación cristiana del Equipo Coordinador Nacional, así como promover el buen funcionamiento de los Colegios de Asistentes Diocesanos y asesorarlos cuando se lo soliciten.</a:t>
            </a:r>
          </a:p>
        </p:txBody>
      </p:sp>
      <p:pic>
        <p:nvPicPr>
          <p:cNvPr id="6" name="Picture 2" descr="C:\Users\MFC002\Pictures\2014-06-20 apostolsanpablo\apostolsanpablo 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327888"/>
            <a:ext cx="3519749" cy="26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2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2 CuadroTexto"/>
          <p:cNvSpPr txBox="1"/>
          <p:nvPr/>
        </p:nvSpPr>
        <p:spPr>
          <a:xfrm>
            <a:off x="1055439" y="968991"/>
            <a:ext cx="105315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FUNCIONES DEL SACERDOTE ASISTENTE NACIONAL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F1  Participar en las reuniones de ECN sede.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F2  Diseñar e impartir el retiro en las reuniones del ECN Pleno.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F3   Participar en el diseño del contenido y en el desarrollo de las reuniones del ECN Pleno.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F4   Diseñar y realizar actividades que contribuyan al crecimiento espiritual del ECN.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F5   Dar seguimiento a la integración y funcionamiento de los Colegios de Asistentes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F6  En Coordinación con los Secretarios Nacionales de Área V, diseñar el contenido de las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Reuniones Regionales de Asistentes Eclesiales.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F7  En Coordinación con los Secretarios Nacionales de Área V, dar seguimiento a la realización 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resultados de las Reuniones Regionales de Asistentes Eclesiales.</a:t>
            </a:r>
          </a:p>
        </p:txBody>
      </p:sp>
    </p:spTree>
    <p:extLst>
      <p:ext uri="{BB962C8B-B14F-4D97-AF65-F5344CB8AC3E}">
        <p14:creationId xmlns:p14="http://schemas.microsoft.com/office/powerpoint/2010/main" val="82245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2 Rectángulo"/>
          <p:cNvSpPr/>
          <p:nvPr/>
        </p:nvSpPr>
        <p:spPr>
          <a:xfrm>
            <a:off x="144016" y="921803"/>
            <a:ext cx="1149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400" b="1" dirty="0">
                <a:solidFill>
                  <a:srgbClr val="FF0000"/>
                </a:solidFill>
                <a:cs typeface="Times New Roman" pitchFamily="18" charset="0"/>
              </a:rPr>
              <a:t>Visión: Representa el escenario altamente deseado.  Es una idea de futuro a construir.</a:t>
            </a:r>
            <a:r>
              <a:rPr lang="es-ES" altLang="es-MX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3 Rectángulo"/>
          <p:cNvSpPr/>
          <p:nvPr/>
        </p:nvSpPr>
        <p:spPr>
          <a:xfrm>
            <a:off x="839416" y="1634306"/>
            <a:ext cx="2855269" cy="448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MX" altLang="es-MX" sz="2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La Visión del MFC, es:</a:t>
            </a:r>
          </a:p>
        </p:txBody>
      </p:sp>
      <p:sp>
        <p:nvSpPr>
          <p:cNvPr id="6" name="4 Rectángulo"/>
          <p:cNvSpPr/>
          <p:nvPr/>
        </p:nvSpPr>
        <p:spPr>
          <a:xfrm>
            <a:off x="1034778" y="249289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Construir el reino de Dios desde las familias, de modo que en ellas se anuncie, celebre y sirva el Evangelio del matrimonio, la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familia,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la vida, y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sean las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familias, fermento de vida cristiana en su comunidad.</a:t>
            </a: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cs typeface="Times New Roman" pitchFamily="18" charset="0"/>
              </a:rPr>
              <a:t> </a:t>
            </a:r>
            <a:r>
              <a:rPr kumimoji="0" lang="es-MX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itchFamily="34" charset="0"/>
              </a:rPr>
              <a:t>(carta de </a:t>
            </a:r>
            <a:r>
              <a:rPr kumimoji="0" lang="es-MX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" pitchFamily="34" charset="0"/>
              </a:rPr>
              <a:t>identidad)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94" y="1893066"/>
            <a:ext cx="4150522" cy="308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76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2 CuadroTexto"/>
          <p:cNvSpPr txBox="1"/>
          <p:nvPr/>
        </p:nvSpPr>
        <p:spPr>
          <a:xfrm>
            <a:off x="1055439" y="1214650"/>
            <a:ext cx="105588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                   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FUNCIONES DEL SACERDOTE ASISTENTE NACIONAL                   </a:t>
            </a: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F8  Participar en el diseño del contenido y desarrollo de las Reuniones de Bloque Pleno.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F9  Preparar e impartir la capacitación a los Sacerdotes Asistentes Diocesanos en las Reuniones 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Bloque Pleno.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F10  Motivar e informar a los Sacerdotes Asistentes Diocesanos acerca de las estrategias y Planes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 Nacionales. (Carta mensual).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F11  Asistir a las Reuniones Nacionales de la  CEPAF  o del MFC a nivel Internacional a que sea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 convocado.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BD582C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4012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2063552" y="162880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“Es de particular importancia la conciencia de que la labor formativa, al tiempo que recurre inteligentemente a métodos de las ciencias humanas, es tanto más eficaz cuanto  más se deja llevar por la acción de Dios; solo el sarmiento que no teme dejarse podar por el viñador, da más fruto para sí y para los demás”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</a:t>
            </a:r>
            <a:r>
              <a:rPr kumimoji="0" lang="es-MX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San Juan Pablo II, Exhortación Apostólica Christi </a:t>
            </a:r>
            <a:r>
              <a:rPr kumimoji="0" lang="es-MX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Fidelis</a:t>
            </a:r>
            <a:r>
              <a:rPr kumimoji="0" lang="es-MX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s-MX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Laici</a:t>
            </a:r>
            <a:endParaRPr kumimoji="0" lang="es-MX" sz="1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268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Rectángulo"/>
          <p:cNvSpPr/>
          <p:nvPr/>
        </p:nvSpPr>
        <p:spPr>
          <a:xfrm>
            <a:off x="191344" y="1132764"/>
            <a:ext cx="10617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000" b="1" dirty="0">
                <a:solidFill>
                  <a:srgbClr val="FF0000"/>
                </a:solidFill>
                <a:cs typeface="Times New Roman" pitchFamily="18" charset="0"/>
              </a:rPr>
              <a:t>Misión</a:t>
            </a:r>
            <a:r>
              <a:rPr lang="es-MX" altLang="es-MX" sz="2000" b="1" dirty="0" smtClean="0">
                <a:solidFill>
                  <a:srgbClr val="FF0000"/>
                </a:solidFill>
                <a:cs typeface="Times New Roman" pitchFamily="18" charset="0"/>
              </a:rPr>
              <a:t>:     </a:t>
            </a:r>
            <a:r>
              <a:rPr lang="es-MX" altLang="es-MX" sz="2000" b="1" dirty="0">
                <a:solidFill>
                  <a:srgbClr val="FF0000"/>
                </a:solidFill>
                <a:cs typeface="Times New Roman" pitchFamily="18" charset="0"/>
              </a:rPr>
              <a:t>Es la razón de ser de una organización, la cual explica su existencia.  Es una declaración de alto nivel que describe su propósito fundamental</a:t>
            </a:r>
            <a:r>
              <a:rPr lang="es-ES" altLang="es-MX" sz="2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2 Rectángulo"/>
          <p:cNvSpPr/>
          <p:nvPr/>
        </p:nvSpPr>
        <p:spPr>
          <a:xfrm>
            <a:off x="1055440" y="1988840"/>
            <a:ext cx="2632451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100"/>
              </a:lnSpc>
            </a:pPr>
            <a:r>
              <a:rPr lang="es-MX" altLang="es-MX" b="1" i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La Misión del MFC, es:</a:t>
            </a:r>
          </a:p>
        </p:txBody>
      </p:sp>
      <p:sp>
        <p:nvSpPr>
          <p:cNvPr id="6" name="3 Rectángulo"/>
          <p:cNvSpPr/>
          <p:nvPr/>
        </p:nvSpPr>
        <p:spPr>
          <a:xfrm>
            <a:off x="1271464" y="263691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s-MX" altLang="es-MX" b="1" dirty="0">
                <a:latin typeface="Century Gothic" pitchFamily="34" charset="0"/>
                <a:cs typeface="Times New Roman" pitchFamily="18" charset="0"/>
              </a:rPr>
              <a:t>Brindar a los </a:t>
            </a:r>
            <a:r>
              <a:rPr lang="es-MX" altLang="es-MX" b="1" dirty="0" smtClean="0">
                <a:latin typeface="Century Gothic" pitchFamily="34" charset="0"/>
                <a:cs typeface="Times New Roman" pitchFamily="18" charset="0"/>
              </a:rPr>
              <a:t>matrimonios, jóvenes y adolecentes </a:t>
            </a:r>
            <a:r>
              <a:rPr lang="es-MX" altLang="es-MX" b="1" dirty="0">
                <a:latin typeface="Century Gothic" pitchFamily="34" charset="0"/>
                <a:cs typeface="Times New Roman" pitchFamily="18" charset="0"/>
              </a:rPr>
              <a:t>una evangelización integral que incluye </a:t>
            </a:r>
            <a:r>
              <a:rPr lang="es-MX" altLang="es-MX" b="1" dirty="0" smtClean="0">
                <a:latin typeface="Century Gothic" pitchFamily="34" charset="0"/>
                <a:cs typeface="Times New Roman" pitchFamily="18" charset="0"/>
              </a:rPr>
              <a:t>la </a:t>
            </a:r>
            <a:r>
              <a:rPr lang="es-MX" altLang="es-MX" b="1" dirty="0">
                <a:latin typeface="Century Gothic" pitchFamily="34" charset="0"/>
                <a:cs typeface="Times New Roman" pitchFamily="18" charset="0"/>
              </a:rPr>
              <a:t>formación pedagógica, dinámica, progresiva y sistemática a través de la cual se promueven valores humanos y cristianos, se aprende a dialogar y se proporcionan medios e instrumentos para propiciar que sus familias sean: verdaderas comunidades de personas, servidoras de la vida, promotoras del bien común y un lugar desde donde se busca la santidad.</a:t>
            </a:r>
            <a:endParaRPr lang="es-ES" altLang="es-MX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7" name="Picture 10" descr="C:\WINDOWS\Application Data\Microsoft\Media Catalog\Downloaded Clips\cl3b\j0149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29688" b="1563"/>
          <a:stretch>
            <a:fillRect/>
          </a:stretch>
        </p:blipFill>
        <p:spPr bwMode="auto">
          <a:xfrm>
            <a:off x="7824192" y="232447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46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Rectángulo"/>
          <p:cNvSpPr/>
          <p:nvPr/>
        </p:nvSpPr>
        <p:spPr>
          <a:xfrm>
            <a:off x="300251" y="938550"/>
            <a:ext cx="9621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400" b="1" dirty="0">
                <a:solidFill>
                  <a:srgbClr val="FF0000"/>
                </a:solidFill>
                <a:cs typeface="Times New Roman" pitchFamily="18" charset="0"/>
              </a:rPr>
              <a:t>Carisma: </a:t>
            </a:r>
            <a:r>
              <a:rPr lang="es-MX" altLang="es-MX" sz="2400" b="1" dirty="0" smtClean="0">
                <a:solidFill>
                  <a:srgbClr val="FF0000"/>
                </a:solidFill>
                <a:cs typeface="Times New Roman" pitchFamily="18" charset="0"/>
              </a:rPr>
              <a:t>   Fuerza impulsora del Espíritu  </a:t>
            </a:r>
            <a:r>
              <a:rPr lang="es-MX" altLang="es-MX" sz="2400" b="1" dirty="0">
                <a:solidFill>
                  <a:srgbClr val="FF0000"/>
                </a:solidFill>
                <a:cs typeface="Times New Roman" pitchFamily="18" charset="0"/>
              </a:rPr>
              <a:t>para compartir y poner al servicio de los </a:t>
            </a:r>
            <a:r>
              <a:rPr lang="es-MX" altLang="es-MX" sz="2400" b="1" dirty="0" smtClean="0">
                <a:solidFill>
                  <a:srgbClr val="FF0000"/>
                </a:solidFill>
                <a:cs typeface="Times New Roman" pitchFamily="18" charset="0"/>
              </a:rPr>
              <a:t>demás nuestros talentos.  </a:t>
            </a:r>
          </a:p>
        </p:txBody>
      </p:sp>
      <p:sp>
        <p:nvSpPr>
          <p:cNvPr id="5" name="2 Rectángulo"/>
          <p:cNvSpPr/>
          <p:nvPr/>
        </p:nvSpPr>
        <p:spPr>
          <a:xfrm>
            <a:off x="407512" y="2060848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lnSpc>
                <a:spcPct val="160000"/>
              </a:lnSpc>
              <a:spcAft>
                <a:spcPct val="5000"/>
              </a:spcAft>
              <a:defRPr/>
            </a:pPr>
            <a:r>
              <a:rPr lang="es-MX" sz="2400" b="1" i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El Carisma del MFC es:</a:t>
            </a:r>
          </a:p>
          <a:p>
            <a:pPr algn="r" eaLnBrk="0" hangingPunct="0">
              <a:lnSpc>
                <a:spcPct val="160000"/>
              </a:lnSpc>
              <a:spcAft>
                <a:spcPct val="5000"/>
              </a:spcAft>
              <a:defRPr/>
            </a:pPr>
            <a:r>
              <a:rPr lang="es-MX" sz="2400" b="1" dirty="0" smtClean="0">
                <a:latin typeface="Century Gothic" pitchFamily="34" charset="0"/>
                <a:cs typeface="Times New Roman" pitchFamily="18" charset="0"/>
              </a:rPr>
              <a:t>La </a:t>
            </a:r>
            <a:r>
              <a:rPr lang="es-MX" sz="2400" b="1" dirty="0">
                <a:latin typeface="Century Gothic" pitchFamily="34" charset="0"/>
                <a:cs typeface="Times New Roman" pitchFamily="18" charset="0"/>
              </a:rPr>
              <a:t>espiritualidad conyugal y </a:t>
            </a:r>
            <a:r>
              <a:rPr lang="es-MX" sz="2400" b="1" dirty="0" smtClean="0">
                <a:latin typeface="Century Gothic" pitchFamily="34" charset="0"/>
                <a:cs typeface="Times New Roman" pitchFamily="18" charset="0"/>
              </a:rPr>
              <a:t> familiar, como camino de santificación.</a:t>
            </a:r>
            <a:endParaRPr lang="es-MX" sz="2400" b="1" dirty="0">
              <a:latin typeface="Century Gothic" pitchFamily="34" charset="0"/>
              <a:cs typeface="Times New Roman" pitchFamily="18" charset="0"/>
            </a:endParaRPr>
          </a:p>
          <a:p>
            <a:pPr algn="r" eaLnBrk="0" hangingPunct="0">
              <a:lnSpc>
                <a:spcPct val="160000"/>
              </a:lnSpc>
              <a:spcAft>
                <a:spcPct val="5000"/>
              </a:spcAft>
              <a:defRPr/>
            </a:pPr>
            <a:r>
              <a:rPr lang="es-MX" sz="2400" b="1" dirty="0">
                <a:solidFill>
                  <a:srgbClr val="BD582C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s-MX" sz="2400" i="1" dirty="0">
                <a:cs typeface="Calibri" pitchFamily="34" charset="0"/>
              </a:rPr>
              <a:t>(carta de identidad).</a:t>
            </a:r>
            <a:r>
              <a:rPr lang="es-ES" sz="2400" i="1" dirty="0">
                <a:cs typeface="Calibri" pitchFamily="34" charset="0"/>
              </a:rPr>
              <a:t> </a:t>
            </a:r>
          </a:p>
        </p:txBody>
      </p:sp>
      <p:pic>
        <p:nvPicPr>
          <p:cNvPr id="6" name="Picture 2" descr="http://4.bp.blogspot.com/_Wbw13HlmT1A/TBGR6cSzl4I/AAAAAAAAAxs/0McSLn_Anlk/s1600/vuela+paloma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944688"/>
            <a:ext cx="34210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4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Rectángulo"/>
          <p:cNvSpPr/>
          <p:nvPr/>
        </p:nvSpPr>
        <p:spPr>
          <a:xfrm>
            <a:off x="272955" y="1091821"/>
            <a:ext cx="1069984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s-MX" altLang="es-MX" sz="2000" b="1" dirty="0">
                <a:solidFill>
                  <a:srgbClr val="FF0000"/>
                </a:solidFill>
                <a:cs typeface="Times New Roman" pitchFamily="18" charset="0"/>
              </a:rPr>
              <a:t>Objetivo General: </a:t>
            </a:r>
            <a:r>
              <a:rPr lang="es-MX" altLang="es-MX" sz="2000" b="1" dirty="0" smtClean="0">
                <a:solidFill>
                  <a:srgbClr val="FF0000"/>
                </a:solidFill>
                <a:cs typeface="Times New Roman" pitchFamily="18" charset="0"/>
              </a:rPr>
              <a:t>   Establece </a:t>
            </a:r>
            <a:r>
              <a:rPr lang="es-MX" altLang="es-MX" sz="2000" b="1" dirty="0">
                <a:solidFill>
                  <a:srgbClr val="FF0000"/>
                </a:solidFill>
                <a:cs typeface="Times New Roman" pitchFamily="18" charset="0"/>
              </a:rPr>
              <a:t>de manera específica lo que debe hacerse para convertir en realidad </a:t>
            </a:r>
            <a:endParaRPr lang="es-MX" altLang="es-MX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Aft>
                <a:spcPct val="5000"/>
              </a:spcAft>
            </a:pPr>
            <a:r>
              <a:rPr lang="es-MX" altLang="es-MX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MX" altLang="es-MX" sz="20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         la </a:t>
            </a:r>
            <a:r>
              <a:rPr lang="es-MX" altLang="es-MX" sz="2000" b="1" dirty="0">
                <a:solidFill>
                  <a:srgbClr val="FF0000"/>
                </a:solidFill>
                <a:cs typeface="Times New Roman" pitchFamily="18" charset="0"/>
              </a:rPr>
              <a:t>Misión y materializar la Visión.</a:t>
            </a:r>
            <a:r>
              <a:rPr lang="es-ES" altLang="es-MX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2 Rectángulo"/>
          <p:cNvSpPr/>
          <p:nvPr/>
        </p:nvSpPr>
        <p:spPr>
          <a:xfrm>
            <a:off x="983432" y="2215848"/>
            <a:ext cx="6096000" cy="27597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lnSpc>
                <a:spcPts val="2600"/>
              </a:lnSpc>
              <a:defRPr/>
            </a:pPr>
            <a:r>
              <a:rPr lang="es-MX" sz="2000" b="1" i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El Objetivo General del MFC, es</a:t>
            </a:r>
            <a:r>
              <a:rPr lang="es-MX" sz="2000" b="1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: </a:t>
            </a:r>
            <a:r>
              <a:rPr lang="es-MX" sz="2000" b="1" dirty="0">
                <a:latin typeface="Century Gothic" pitchFamily="34" charset="0"/>
                <a:cs typeface="Times New Roman" pitchFamily="18" charset="0"/>
              </a:rPr>
              <a:t>Promover los valores humanos y cristianos de la familia en la comunidad, para que la familia sea formadora de personas, educadora en la fe, defensora de la vida </a:t>
            </a:r>
          </a:p>
          <a:p>
            <a:pPr algn="r" eaLnBrk="0" hangingPunct="0">
              <a:lnSpc>
                <a:spcPts val="2600"/>
              </a:lnSpc>
              <a:defRPr/>
            </a:pPr>
            <a:r>
              <a:rPr lang="es-MX" sz="2000" b="1" dirty="0">
                <a:latin typeface="Century Gothic" pitchFamily="34" charset="0"/>
                <a:cs typeface="Times New Roman" pitchFamily="18" charset="0"/>
              </a:rPr>
              <a:t>y por lo tanto, comprometida activamente en el desarrollo integral de la comunidad a través de sus miembros</a:t>
            </a:r>
            <a:r>
              <a:rPr lang="es-MX" sz="2000" b="1" dirty="0">
                <a:solidFill>
                  <a:srgbClr val="E48312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.</a:t>
            </a:r>
            <a:r>
              <a:rPr lang="es-ES" sz="2000" b="1" dirty="0">
                <a:solidFill>
                  <a:srgbClr val="E48312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999" r="48958" b="191"/>
          <a:stretch>
            <a:fillRect/>
          </a:stretch>
        </p:blipFill>
        <p:spPr bwMode="auto">
          <a:xfrm>
            <a:off x="7680176" y="1926457"/>
            <a:ext cx="3528392" cy="35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64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1 CuadroTexto"/>
          <p:cNvSpPr txBox="1"/>
          <p:nvPr/>
        </p:nvSpPr>
        <p:spPr>
          <a:xfrm>
            <a:off x="407368" y="1132764"/>
            <a:ext cx="1094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Objetivo   del  SER  y  QUEHACER  de  los  ASISTENTES  ECLESIALES  del  MOVIMIENTO  FAMILIAR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CRISTIANO.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1263021" y="2420888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Preservar vigentes los valores humano-cristianos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de la Familia, estimulándolos en la unidad con Cristo y con la Iglesia, que sean promotores del Evangelio en su comunidad, de acuerdo al objetivo del MFC, creando vínculos de amistad, confianza y respeto entre todos los miembros del MFC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pic>
        <p:nvPicPr>
          <p:cNvPr id="6" name="Picture 2" descr="C:\Users\MFC002\Pictures\2014-06-20 apostolsanpablo\apostolsanpablo 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567067"/>
            <a:ext cx="3672408" cy="27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1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4" name="Rectángulo redondeado 3"/>
          <p:cNvSpPr/>
          <p:nvPr/>
        </p:nvSpPr>
        <p:spPr>
          <a:xfrm>
            <a:off x="4739831" y="1184090"/>
            <a:ext cx="2703445" cy="887896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IMPORTANCIA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835246" y="2440705"/>
            <a:ext cx="2608030" cy="795130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FUNCIONES</a:t>
            </a:r>
            <a:endParaRPr kumimoji="0" lang="es-MX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831739" y="3722576"/>
            <a:ext cx="2745352" cy="812502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ACTIVIDADES</a:t>
            </a:r>
          </a:p>
        </p:txBody>
      </p:sp>
      <p:sp>
        <p:nvSpPr>
          <p:cNvPr id="7" name="Flecha derecha 6"/>
          <p:cNvSpPr/>
          <p:nvPr/>
        </p:nvSpPr>
        <p:spPr>
          <a:xfrm flipH="1">
            <a:off x="7685901" y="1284906"/>
            <a:ext cx="1738185" cy="686264"/>
          </a:xfrm>
          <a:prstGeom prst="rightArrow">
            <a:avLst/>
          </a:prstGeom>
          <a:solidFill>
            <a:srgbClr val="C00000"/>
          </a:solidFill>
          <a:ln w="15875" cap="flat" cmpd="sng" algn="ctr">
            <a:solidFill>
              <a:srgbClr val="8656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037019" y="1668321"/>
            <a:ext cx="742120" cy="0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9" name="Conector recto 8"/>
          <p:cNvCxnSpPr/>
          <p:nvPr/>
        </p:nvCxnSpPr>
        <p:spPr>
          <a:xfrm>
            <a:off x="4028025" y="2834486"/>
            <a:ext cx="751114" cy="11552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10" name="Conector recto 9"/>
          <p:cNvCxnSpPr/>
          <p:nvPr/>
        </p:nvCxnSpPr>
        <p:spPr>
          <a:xfrm>
            <a:off x="4042086" y="4170823"/>
            <a:ext cx="830908" cy="4162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11" name="Conector recto 10"/>
          <p:cNvCxnSpPr/>
          <p:nvPr/>
        </p:nvCxnSpPr>
        <p:spPr>
          <a:xfrm>
            <a:off x="4030392" y="1668321"/>
            <a:ext cx="6627" cy="3712938"/>
          </a:xfrm>
          <a:prstGeom prst="line">
            <a:avLst/>
          </a:prstGeom>
          <a:noFill/>
          <a:ln w="254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12" name="Rectángulo redondeado 11"/>
          <p:cNvSpPr/>
          <p:nvPr/>
        </p:nvSpPr>
        <p:spPr>
          <a:xfrm>
            <a:off x="1409106" y="2846038"/>
            <a:ext cx="2100964" cy="1160865"/>
          </a:xfrm>
          <a:prstGeom prst="roundRect">
            <a:avLst/>
          </a:prstGeom>
          <a:solidFill>
            <a:srgbClr val="94A088"/>
          </a:solidFill>
          <a:ln w="15875" cap="flat" cmpd="sng" algn="ctr">
            <a:solidFill>
              <a:srgbClr val="94A08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ASISTENTE ECLESIAL</a:t>
            </a: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511253" y="3403612"/>
            <a:ext cx="52576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866" y="1134731"/>
            <a:ext cx="1992573" cy="1328382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4255008" y="2036064"/>
            <a:ext cx="461453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         LECTURA BIBLICA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              Juan 10, 27-30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¿Que significa dar la vida?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     REFLEXION PERSONAL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658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2468</Words>
  <Application>Microsoft Office PowerPoint</Application>
  <PresentationFormat>Panorámica</PresentationFormat>
  <Paragraphs>254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Century Gothic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usuariolap</dc:creator>
  <cp:lastModifiedBy>usuariolap</cp:lastModifiedBy>
  <cp:revision>16</cp:revision>
  <dcterms:modified xsi:type="dcterms:W3CDTF">2019-09-15T05:15:19Z</dcterms:modified>
</cp:coreProperties>
</file>